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9"/>
  </p:notesMasterIdLst>
  <p:sldIdLst>
    <p:sldId id="256" r:id="rId2"/>
    <p:sldId id="540" r:id="rId3"/>
    <p:sldId id="541" r:id="rId4"/>
    <p:sldId id="544" r:id="rId5"/>
    <p:sldId id="545" r:id="rId6"/>
    <p:sldId id="546" r:id="rId7"/>
    <p:sldId id="555" r:id="rId8"/>
    <p:sldId id="556" r:id="rId9"/>
    <p:sldId id="557" r:id="rId10"/>
    <p:sldId id="547" r:id="rId11"/>
    <p:sldId id="554" r:id="rId12"/>
    <p:sldId id="548" r:id="rId13"/>
    <p:sldId id="549" r:id="rId14"/>
    <p:sldId id="550" r:id="rId15"/>
    <p:sldId id="551" r:id="rId16"/>
    <p:sldId id="558" r:id="rId17"/>
    <p:sldId id="552" r:id="rId18"/>
    <p:sldId id="559" r:id="rId19"/>
    <p:sldId id="553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1" r:id="rId31"/>
    <p:sldId id="572" r:id="rId32"/>
    <p:sldId id="573" r:id="rId33"/>
    <p:sldId id="574" r:id="rId34"/>
    <p:sldId id="576" r:id="rId35"/>
    <p:sldId id="570" r:id="rId36"/>
    <p:sldId id="583" r:id="rId37"/>
    <p:sldId id="575" r:id="rId38"/>
    <p:sldId id="577" r:id="rId39"/>
    <p:sldId id="578" r:id="rId40"/>
    <p:sldId id="579" r:id="rId41"/>
    <p:sldId id="581" r:id="rId42"/>
    <p:sldId id="584" r:id="rId43"/>
    <p:sldId id="585" r:id="rId44"/>
    <p:sldId id="586" r:id="rId45"/>
    <p:sldId id="589" r:id="rId46"/>
    <p:sldId id="588" r:id="rId47"/>
    <p:sldId id="5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EFF"/>
    <a:srgbClr val="9437FF"/>
    <a:srgbClr val="FF6238"/>
    <a:srgbClr val="7A81FF"/>
    <a:srgbClr val="00BFC4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3437"/>
  </p:normalViewPr>
  <p:slideViewPr>
    <p:cSldViewPr snapToGrid="0" snapToObjects="1">
      <p:cViewPr>
        <p:scale>
          <a:sx n="100" d="100"/>
          <a:sy n="100" d="100"/>
        </p:scale>
        <p:origin x="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names(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8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2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3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0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4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5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3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58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3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92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2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8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7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names(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K-means_clustering#/media/File:K-means_convergence.gi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ftaliharris.com/blog/visualizing-k-means-clusterin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tosa.io/ev/principal-component-analysi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PCA and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PC vs 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97" y="1920457"/>
            <a:ext cx="1129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Bring back the original data for plotting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plot.pca &lt;- cbind(iris, iris.pca$x)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plot.pca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PC1, y = PC2, color = Species))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85" y="2843787"/>
            <a:ext cx="4167809" cy="33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PC vs 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1940337"/>
            <a:ext cx="11293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Bring back the original data for plotting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plot.pca &lt;- cbind(iris, iris.pca$x)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plot.pca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PC1, y = PC2, color = Species))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   	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stat_ellipse</a:t>
            </a:r>
            <a:r>
              <a:rPr lang="en-US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67" y="3140666"/>
            <a:ext cx="3746890" cy="2997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4258" y="4039257"/>
            <a:ext cx="4109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Species </a:t>
            </a:r>
            <a:r>
              <a:rPr lang="en-US" b="1" i="1" dirty="0" smtClean="0"/>
              <a:t>separate</a:t>
            </a:r>
            <a:r>
              <a:rPr lang="en-US" b="1" dirty="0" smtClean="0"/>
              <a:t> along PC1</a:t>
            </a:r>
          </a:p>
          <a:p>
            <a:r>
              <a:rPr lang="en-US" b="1" dirty="0" smtClean="0"/>
              <a:t>PC1 </a:t>
            </a:r>
            <a:r>
              <a:rPr lang="en-US" b="1" i="1" dirty="0" smtClean="0"/>
              <a:t>discriminates </a:t>
            </a:r>
            <a:r>
              <a:rPr lang="en-US" b="1" dirty="0" smtClean="0"/>
              <a:t>species.</a:t>
            </a:r>
          </a:p>
          <a:p>
            <a:endParaRPr lang="en-US" b="1" dirty="0"/>
          </a:p>
          <a:p>
            <a:r>
              <a:rPr lang="en-US" b="1" dirty="0" smtClean="0"/>
              <a:t>Species spread evenly across PC2.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1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PC1 vs PC3?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98" y="2386633"/>
            <a:ext cx="4572000" cy="3657600"/>
          </a:xfrm>
        </p:spPr>
      </p:pic>
      <p:sp>
        <p:nvSpPr>
          <p:cNvPr id="5" name="TextBox 4"/>
          <p:cNvSpPr txBox="1"/>
          <p:nvPr/>
        </p:nvSpPr>
        <p:spPr>
          <a:xfrm>
            <a:off x="1097280" y="3032092"/>
            <a:ext cx="5646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Species </a:t>
            </a:r>
            <a:r>
              <a:rPr lang="en-US" b="1" i="1" dirty="0" smtClean="0"/>
              <a:t>separate</a:t>
            </a:r>
            <a:r>
              <a:rPr lang="en-US" b="1" dirty="0" smtClean="0"/>
              <a:t> along PC1</a:t>
            </a:r>
          </a:p>
          <a:p>
            <a:r>
              <a:rPr lang="en-US" b="1" dirty="0" smtClean="0"/>
              <a:t>PC1 </a:t>
            </a:r>
            <a:r>
              <a:rPr lang="en-US" b="1" i="1" dirty="0" smtClean="0"/>
              <a:t>discriminates </a:t>
            </a:r>
            <a:r>
              <a:rPr lang="en-US" b="1" dirty="0" smtClean="0"/>
              <a:t>species.</a:t>
            </a:r>
          </a:p>
          <a:p>
            <a:endParaRPr lang="en-US" b="1" dirty="0"/>
          </a:p>
          <a:p>
            <a:r>
              <a:rPr lang="en-US" b="1" dirty="0" err="1" smtClean="0"/>
              <a:t>Setosa</a:t>
            </a:r>
            <a:r>
              <a:rPr lang="en-US" b="1" dirty="0" smtClean="0"/>
              <a:t> is more compact along PC3, whereas there is more spread for versicolor/</a:t>
            </a:r>
            <a:r>
              <a:rPr lang="en-US" b="1" dirty="0" err="1" smtClean="0"/>
              <a:t>virginica</a:t>
            </a:r>
            <a:r>
              <a:rPr lang="en-US" b="1" dirty="0" smtClean="0"/>
              <a:t> along PC3.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64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Loadings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7513" y="21998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888" y="1860824"/>
            <a:ext cx="11293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as.data.frame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iris.pca$rotation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rownames_to_column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-&gt; loadings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  rowname        PC1         PC2        PC3        PC4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Sepal.Length  0.5210659 -0.37741762  0.7195664  0.2612863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Sepal.Width -0.2693474 -0.92329566 -0.2443818 -0.1235096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Petal.Length  0.5804131 -0.02449161 -0.1421264 -0.8014492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Petal.Width  0.5648565 -0.06694199 -0.6342727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0.5235971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72162"/>
            <a:ext cx="3410174" cy="3410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769521"/>
            <a:ext cx="98123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(loadings)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geom_segment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(x=0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y=0,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=PC1,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=PC2))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(x=PC1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y=PC2, label=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rowname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size=3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color='red') +       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xlim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ylim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(-1.,1.)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coord_fixed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35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Loadings with arrows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79" y="1888267"/>
            <a:ext cx="11293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arrow_style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&lt;- arrow(length = unit(0.05, "inches"), type = "closed")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(loadings)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geom_segment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(x=0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y=0,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=PC1,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=PC2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arrow = 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arrow_style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(x=PC1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y=PC2, label=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rowname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size=3, color='red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') +       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xlim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ylim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(-1.,1.)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coord_fixed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1" y="3008242"/>
            <a:ext cx="3391617" cy="3391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0965" y="4159624"/>
            <a:ext cx="3514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Petal.Length</a:t>
            </a:r>
            <a:r>
              <a:rPr lang="en-US" dirty="0" smtClean="0"/>
              <a:t> and </a:t>
            </a:r>
            <a:r>
              <a:rPr lang="en-US" dirty="0" err="1" smtClean="0"/>
              <a:t>Petal.Width</a:t>
            </a:r>
            <a:r>
              <a:rPr lang="en-US" dirty="0" smtClean="0"/>
              <a:t> load positively on PC1, but not at all on PC2.</a:t>
            </a:r>
          </a:p>
          <a:p>
            <a:endParaRPr lang="en-US" dirty="0"/>
          </a:p>
          <a:p>
            <a:r>
              <a:rPr lang="en-US" dirty="0" err="1" smtClean="0"/>
              <a:t>Sepal.Width</a:t>
            </a:r>
            <a:r>
              <a:rPr lang="en-US" dirty="0" smtClean="0"/>
              <a:t> is </a:t>
            </a:r>
            <a:r>
              <a:rPr lang="en-US" i="1" dirty="0" smtClean="0"/>
              <a:t>orthogonal</a:t>
            </a:r>
            <a:r>
              <a:rPr lang="en-US" dirty="0" smtClean="0"/>
              <a:t> to petals, meaning it captures uncorrelated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explained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2237" y="1934818"/>
            <a:ext cx="84545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as.tibble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)^2 / (sum(iris.pca$sdev^2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))) -&gt; variance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# A tibble: 4 x 1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value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1 0.729624454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2 0.228507618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3 0.036689219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4 0.005178709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variance %&gt;% mutate(PC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colnames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iris.pca$x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= PC, y = value))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(stat = "identity")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54" y="258086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explained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4916" y="2042612"/>
            <a:ext cx="87014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variance %&gt;% mutate(PC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colnames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iris.pca$x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= PC, y = value))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(stat = "identity") + </a:t>
            </a:r>
          </a:p>
          <a:p>
            <a:r>
              <a:rPr lang="en-US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(x = PC, y = value+0.01, label=100*round(value,3</a:t>
            </a:r>
            <a:r>
              <a:rPr lang="en-US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sz="1600" b="1" dirty="0">
              <a:solidFill>
                <a:srgbClr val="C03E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8" y="3119830"/>
            <a:ext cx="3186085" cy="31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family of approaches to identify previously unknown or undetected groupings in data</a:t>
            </a:r>
          </a:p>
          <a:p>
            <a:endParaRPr lang="en-US" dirty="0"/>
          </a:p>
          <a:p>
            <a:r>
              <a:rPr lang="en-US" dirty="0" smtClean="0"/>
              <a:t>Requires: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measure of distance and/or similarity among data points</a:t>
            </a:r>
            <a:endParaRPr lang="en-US" dirty="0"/>
          </a:p>
          <a:p>
            <a:pPr lvl="1"/>
            <a:r>
              <a:rPr lang="en-US" dirty="0" smtClean="0"/>
              <a:t>A clustering algorithm to create the groupings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too many algorithms and no real answers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0" y="1790369"/>
            <a:ext cx="7680298" cy="45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methods for high-dimensional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analysis (PCA)</a:t>
            </a:r>
          </a:p>
          <a:p>
            <a:pPr lvl="1"/>
            <a:r>
              <a:rPr lang="en-US" dirty="0" smtClean="0"/>
              <a:t>Note there are many similar methods, e.g. linear discriminant 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Clustering 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Again, </a:t>
            </a:r>
            <a:r>
              <a:rPr lang="en-US" b="1" dirty="0" smtClean="0"/>
              <a:t>many</a:t>
            </a:r>
            <a:r>
              <a:rPr lang="en-US" dirty="0" smtClean="0"/>
              <a:t>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Clusters data into </a:t>
            </a:r>
            <a:r>
              <a:rPr lang="en-US" i="1" dirty="0" smtClean="0"/>
              <a:t>k</a:t>
            </a:r>
            <a:r>
              <a:rPr lang="en-US" dirty="0" smtClean="0"/>
              <a:t> groups of equal variance by minimizing the </a:t>
            </a:r>
            <a:r>
              <a:rPr lang="en-US" i="1" dirty="0" smtClean="0"/>
              <a:t>within-cluster sum of squares</a:t>
            </a:r>
            <a:endParaRPr lang="en-US" dirty="0" smtClean="0"/>
          </a:p>
          <a:p>
            <a:r>
              <a:rPr lang="en-US" dirty="0" smtClean="0"/>
              <a:t>Divide </a:t>
            </a:r>
            <a:r>
              <a:rPr lang="en-US" i="1" dirty="0" smtClean="0"/>
              <a:t>n</a:t>
            </a:r>
            <a:r>
              <a:rPr lang="en-US" dirty="0" smtClean="0"/>
              <a:t> data points into </a:t>
            </a:r>
            <a:r>
              <a:rPr lang="en-US" b="1" i="1" dirty="0" smtClean="0"/>
              <a:t>k</a:t>
            </a:r>
            <a:r>
              <a:rPr lang="en-US" dirty="0" smtClean="0"/>
              <a:t> disjoint clusters, each described by its </a:t>
            </a:r>
            <a:r>
              <a:rPr lang="en-US" b="1" dirty="0" smtClean="0"/>
              <a:t>mean </a:t>
            </a:r>
            <a:r>
              <a:rPr lang="en-US" dirty="0" smtClean="0"/>
              <a:t>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smtClean="0"/>
              <a:t>K is specified </a:t>
            </a:r>
            <a:r>
              <a:rPr lang="en-US" i="1" dirty="0" smtClean="0"/>
              <a:t>in advance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06" t="10706" r="8261" b="9973"/>
          <a:stretch/>
        </p:blipFill>
        <p:spPr>
          <a:xfrm>
            <a:off x="7619999" y="3403420"/>
            <a:ext cx="3962401" cy="29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Place k "centroids" in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Assign point to cluster k based on </a:t>
            </a:r>
            <a:r>
              <a:rPr lang="en-US" i="1" dirty="0" smtClean="0"/>
              <a:t>Euclidian distance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Re-compute each </a:t>
            </a:r>
            <a:r>
              <a:rPr lang="en-US" i="1" dirty="0" smtClean="0"/>
              <a:t>k</a:t>
            </a:r>
            <a:r>
              <a:rPr lang="en-US" dirty="0" smtClean="0"/>
              <a:t> centroid based on means of associated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Re-assign centroids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until convergence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3269" y="5499762"/>
            <a:ext cx="852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/wiki/K-</a:t>
            </a:r>
            <a:r>
              <a:rPr lang="en-US" dirty="0" err="1">
                <a:hlinkClick r:id="rId3"/>
              </a:rPr>
              <a:t>means_clustering</a:t>
            </a:r>
            <a:r>
              <a:rPr lang="en-US" dirty="0">
                <a:hlinkClick r:id="rId3"/>
              </a:rPr>
              <a:t>#/media/</a:t>
            </a:r>
            <a:r>
              <a:rPr lang="en-US" dirty="0" err="1">
                <a:hlinkClick r:id="rId3"/>
              </a:rPr>
              <a:t>File:K-means_convergence.gif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yourself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www.naftaliharris.com</a:t>
            </a:r>
            <a:r>
              <a:rPr lang="en-US" dirty="0">
                <a:hlinkClick r:id="rId2"/>
              </a:rPr>
              <a:t>/blog/visualizing-k-means-clustering/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depends on initial conditions</a:t>
            </a:r>
          </a:p>
          <a:p>
            <a:endParaRPr lang="en-US" dirty="0"/>
          </a:p>
          <a:p>
            <a:r>
              <a:rPr lang="en-US" dirty="0" smtClean="0"/>
              <a:t>Algorithm guaranteed to converge, but possibly on </a:t>
            </a:r>
            <a:r>
              <a:rPr lang="en-US" i="1" dirty="0" smtClean="0"/>
              <a:t>local optima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real way to know if clusters have meaning beyond the math</a:t>
            </a:r>
          </a:p>
          <a:p>
            <a:pPr lvl="1"/>
            <a:r>
              <a:rPr lang="en-US" b="1" dirty="0" smtClean="0"/>
              <a:t>This is true for all clustering!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6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with K=5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73436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K-means clustering with 5 clusters of sizes 50, 12, 25, 24, 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39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Cluster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means: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Sepal.Length Sepal.Width Petal.Length Petal.Width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1     5.006000    3.428000     1.462000    0.246000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2     7.475000    3.125000     6.300000    2.050000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3     5.508000    2.600000     3.908000    1.204000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4     6.529167    3.058333     5.508333    2.162500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5     6.207692    2.853846     4.746154    1.564103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Clustering vector: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[1] 1 1 1 1 1 1 1 1 1 1 1 1 1 1 1 1 1 1 1 1 1 1 1 1 1 1 1 1 1 1 1 1 1 1 1 1 1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[38] 1 1 1 1 1 1 1 1 1 1 1 1 1 5 5 5 3 5 5 5 3 5 3 3 5 3 5 3 5 5 3 5 3 5 3 5 5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[75] 5 5 5 5 5 3 3 3 3 5 3 5 5 5 3 3 3 5 3 3 3 3 3 5 3 3 4 5 2 4 4 2 3 2 4 2 4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[112] 4 4 5 4 4 4 2 2 5 4 5 2 5 4 2 5 5 4 2 2 2 4 5 5 2 4 4 5 4 4 4 5 4 4 4 5 4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[149] 4 5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Within cluster sum of squares by cluster: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[1] 15.15100  4.65500  8.36640  5.46250 12.81128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(between_SS / total_SS =  93.2 %)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Available components: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is-IS" sz="800" dirty="0">
                <a:latin typeface="Monaco" charset="0"/>
                <a:ea typeface="Monaco" charset="0"/>
                <a:cs typeface="Monaco" charset="0"/>
              </a:rPr>
            </a:br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[1] "cluster"      "centers"      "totss"        "withinss"     "tot.withinss"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[6] "betweenss"    "size"         "iter"         "ifault"      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with K=5</a:t>
            </a:r>
            <a:r>
              <a:rPr lang="mr-IN" dirty="0" smtClean="0"/>
              <a:t>…</a:t>
            </a:r>
            <a:r>
              <a:rPr lang="en-US" dirty="0" smtClean="0"/>
              <a:t> and broom!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90717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augment(iris) %&gt;%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Add clusters back into to original data frame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head()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Sepal.Length Sepal.Width Petal.Length Petal.Width Species .cluster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  5.1         3.5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  4.9         3.0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  4.7         3.2          1.3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  4.6         3.1          1.5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  5.0         3.6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          5.4         3.9          1.7         0.4  setosa        4</a:t>
            </a:r>
          </a:p>
        </p:txBody>
      </p:sp>
    </p:spTree>
    <p:extLst>
      <p:ext uri="{BB962C8B-B14F-4D97-AF65-F5344CB8AC3E}">
        <p14:creationId xmlns:p14="http://schemas.microsoft.com/office/powerpoint/2010/main" val="360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tidy() shows per-cluster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771397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 %&gt;%</a:t>
            </a:r>
          </a:p>
          <a:p>
            <a:r>
              <a:rPr lang="is-I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   tidy()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x1       x2       x3        x4 size  withinss cluster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1 5.532143 2.635714 3.960714 1.2285714   28  9.749286       1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2 6.264444 2.884444 4.886667 1.6666667   45 17.014222       2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3 4.704545 3.122727 1.413636 0.2000000   22  3.114091       3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4 7.014815 3.096296 5.918519 2.1555556   27 15.351111       4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5 5.242857 3.667857 1.500000 0.2821429   28  4.630714       5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clustering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52" y="3366050"/>
            <a:ext cx="3612771" cy="2890217"/>
          </a:xfrm>
        </p:spPr>
      </p:pic>
      <p:sp>
        <p:nvSpPr>
          <p:cNvPr id="5" name="TextBox 4"/>
          <p:cNvSpPr txBox="1"/>
          <p:nvPr/>
        </p:nvSpPr>
        <p:spPr>
          <a:xfrm>
            <a:off x="1097280" y="1855305"/>
            <a:ext cx="10676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    kmeans(5)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augment(iris) %&gt;% 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ggplot(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)) +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(color = .cluster))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4612" y="3686454"/>
            <a:ext cx="4285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 clear way to know "best" X and Y axes besides </a:t>
            </a:r>
            <a:r>
              <a:rPr lang="en-US" sz="2200" smtClean="0"/>
              <a:t>exhaustive plotting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7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K=5 reasonable?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(of many) approaches to choosing the best K is the "elbow method"</a:t>
            </a:r>
          </a:p>
          <a:p>
            <a:pPr lvl="1"/>
            <a:r>
              <a:rPr lang="en-US" dirty="0" smtClean="0"/>
              <a:t>Plot within-sum-of-squares across different K choices</a:t>
            </a:r>
          </a:p>
          <a:p>
            <a:pPr lvl="1"/>
            <a:r>
              <a:rPr lang="en-US" dirty="0" smtClean="0"/>
              <a:t>"Best" k is where you see an elbow/kink in the plot</a:t>
            </a:r>
          </a:p>
          <a:p>
            <a:pPr lvl="1"/>
            <a:r>
              <a:rPr lang="en-US" b="1" dirty="0" smtClean="0"/>
              <a:t>Highly subjective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94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K with broom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968" y="1881809"/>
            <a:ext cx="9491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&gt;iris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%&gt;%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    select(-Species) %&gt;% 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    kmeans(5) %&gt;%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glance()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totss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b="1" dirty="0" err="1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tot.withinss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betweenss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iter</a:t>
            </a:r>
            <a:endParaRPr lang="de-DE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1 681.3706     </a:t>
            </a:r>
            <a:r>
              <a:rPr lang="de-DE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51.08942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  630.2812    2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&lt;- iris %&gt;% select(-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Species)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(k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 2:15) 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(k)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do(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.$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glance(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k    totss tot.withinss betweenss  iter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1     2 681.3706    152.34795  529.0226     1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2     3 681.3706     78.85144  602.5192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3     4 681.3706     57.26562  624.1050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4     5 681.3706     49.82228  631.5483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5     6 681.3706     42.42155  638.9491     4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6     7 681.3706     36.83714  644.5335     3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7     8 681.3706     40.84578  640.5248     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3</a:t>
            </a:r>
          </a:p>
          <a:p>
            <a:pPr lvl="1"/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sz="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 technique to emphasize </a:t>
            </a:r>
            <a:r>
              <a:rPr lang="en-US" i="1" dirty="0" smtClean="0"/>
              <a:t>axes of variation in the data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882" t="33177" r="63529" b="14842"/>
          <a:stretch/>
        </p:blipFill>
        <p:spPr>
          <a:xfrm>
            <a:off x="1608864" y="2934939"/>
            <a:ext cx="2963135" cy="2564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76" y="2743533"/>
            <a:ext cx="5821084" cy="32339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17460" y="5869094"/>
            <a:ext cx="68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PCA offers new coordinate system to emphasize variation in the data</a:t>
            </a:r>
          </a:p>
        </p:txBody>
      </p:sp>
    </p:spTree>
    <p:extLst>
      <p:ext uri="{BB962C8B-B14F-4D97-AF65-F5344CB8AC3E}">
        <p14:creationId xmlns:p14="http://schemas.microsoft.com/office/powerpoint/2010/main" val="15188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K with broom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967" y="1881809"/>
            <a:ext cx="11730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iris %&gt;% select(-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Species)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(k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= 2:15) 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 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do(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, .$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glance(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mutate(g = 1) %&gt;%    ###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gets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angsty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with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without this specification</a:t>
            </a:r>
          </a:p>
          <a:p>
            <a:r>
              <a:rPr lang="en-US" sz="14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(x = factor(k), y =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tot.withinss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, group=g)) +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pPr lvl="1"/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421050"/>
            <a:ext cx="3637721" cy="29101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401878" y="5367130"/>
            <a:ext cx="755374" cy="715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3618" y="5837656"/>
            <a:ext cx="502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"Elbow" = shift in slope happens </a:t>
            </a:r>
            <a:r>
              <a:rPr lang="en-US" smtClean="0"/>
              <a:t>around K=4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common in gene expression and/or systems biology studies</a:t>
            </a:r>
          </a:p>
          <a:p>
            <a:r>
              <a:rPr lang="en-US" dirty="0" smtClean="0"/>
              <a:t>Useful when data have a hierarchical structure: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219873"/>
            <a:ext cx="6477000" cy="31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236226" y="2451652"/>
            <a:ext cx="1636644" cy="3319669"/>
            <a:chOff x="8236226" y="2451652"/>
            <a:chExt cx="1636644" cy="3319669"/>
          </a:xfrm>
        </p:grpSpPr>
        <p:sp>
          <p:nvSpPr>
            <p:cNvPr id="5" name="Rectangle 4"/>
            <p:cNvSpPr/>
            <p:nvPr/>
          </p:nvSpPr>
          <p:spPr>
            <a:xfrm>
              <a:off x="8547652" y="2451652"/>
              <a:ext cx="1325218" cy="31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236226" y="5453269"/>
              <a:ext cx="1325218" cy="31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446130"/>
            <a:ext cx="4255059" cy="338979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0631557" y="2150774"/>
            <a:ext cx="0" cy="36957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854700" y="2150774"/>
            <a:ext cx="0" cy="3695700"/>
          </a:xfrm>
          <a:prstGeom prst="straightConnector1">
            <a:avLst/>
          </a:prstGeom>
          <a:ln w="508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631557" y="3776374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Divisive (top down)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53897" y="3604012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Agglomerative (bottom up)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8" y="2182524"/>
            <a:ext cx="3175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9790" y="940310"/>
            <a:ext cx="4311729" cy="6159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65" y="6068259"/>
            <a:ext cx="3797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cran.r-project.org</a:t>
            </a:r>
            <a:r>
              <a:rPr lang="en-US" sz="800" dirty="0"/>
              <a:t>/web/packages/</a:t>
            </a:r>
            <a:r>
              <a:rPr lang="en-US" sz="800" dirty="0" err="1"/>
              <a:t>dendextend</a:t>
            </a:r>
            <a:r>
              <a:rPr lang="en-US" sz="800" dirty="0"/>
              <a:t>/vignettes/</a:t>
            </a:r>
            <a:r>
              <a:rPr lang="en-US" sz="800" dirty="0" err="1"/>
              <a:t>Cluster_Analysis.html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8659" y="2940424"/>
            <a:ext cx="38548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88659" y="3720354"/>
            <a:ext cx="4267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88659" y="4123765"/>
            <a:ext cx="4267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88659" y="4428565"/>
            <a:ext cx="47512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19718" y="26894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9718" y="34929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9718" y="39039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4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19718" y="422883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see this figure in every </a:t>
            </a:r>
            <a:r>
              <a:rPr lang="mr-IN" dirty="0" smtClean="0"/>
              <a:t>–</a:t>
            </a:r>
            <a:r>
              <a:rPr lang="en-US" dirty="0" smtClean="0"/>
              <a:t>omics paper you read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117" y="1326128"/>
            <a:ext cx="4431207" cy="5698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4503" y="5327374"/>
            <a:ext cx="1457740" cy="92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66782" y="6039582"/>
            <a:ext cx="2093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Alizadeh</a:t>
            </a:r>
            <a:r>
              <a:rPr lang="en-US" sz="800" dirty="0" smtClean="0"/>
              <a:t> et al. Nature 2000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13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real world have to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6" y="2345636"/>
            <a:ext cx="4013505" cy="3474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93" y="0"/>
            <a:ext cx="6972300" cy="189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55" y="2121727"/>
            <a:ext cx="6403483" cy="38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 battles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427" y="3934515"/>
            <a:ext cx="6718300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1" y="1889815"/>
            <a:ext cx="707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findings: Clusters by species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34" y="1737360"/>
            <a:ext cx="8949083" cy="43178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1900928" flipV="1">
            <a:off x="2239992" y="2091565"/>
            <a:ext cx="1979467" cy="3410563"/>
          </a:xfrm>
          <a:prstGeom prst="ellipse">
            <a:avLst/>
          </a:prstGeom>
          <a:noFill/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268690" flipV="1">
            <a:off x="4267490" y="2771488"/>
            <a:ext cx="1286801" cy="2746759"/>
          </a:xfrm>
          <a:prstGeom prst="ellipse">
            <a:avLst/>
          </a:prstGeom>
          <a:noFill/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 study design means results dominated by </a:t>
            </a:r>
            <a:r>
              <a:rPr lang="en-US" i="1" dirty="0" smtClean="0"/>
              <a:t>batch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45" y="2665012"/>
            <a:ext cx="4813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as many PCs are there are variables</a:t>
            </a:r>
          </a:p>
          <a:p>
            <a:pPr lvl="1"/>
            <a:r>
              <a:rPr lang="en-US" dirty="0" smtClean="0"/>
              <a:t>NUMERIC ONLY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6441" y="3724892"/>
            <a:ext cx="644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</a:t>
            </a:r>
            <a:r>
              <a:rPr lang="en-US" sz="2400" dirty="0" err="1">
                <a:hlinkClick r:id="rId2"/>
              </a:rPr>
              <a:t>setosa.io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ev</a:t>
            </a:r>
            <a:r>
              <a:rPr lang="en-US" sz="2400" dirty="0">
                <a:hlinkClick r:id="rId2"/>
              </a:rPr>
              <a:t>/principal-component-analysis/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for batch effects changes the story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75" y="1737360"/>
            <a:ext cx="8916228" cy="42582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74574" y="2199860"/>
            <a:ext cx="2398643" cy="2433918"/>
            <a:chOff x="1974574" y="2199860"/>
            <a:chExt cx="2398643" cy="2433918"/>
          </a:xfrm>
        </p:grpSpPr>
        <p:sp>
          <p:nvSpPr>
            <p:cNvPr id="6" name="Oval 5"/>
            <p:cNvSpPr/>
            <p:nvPr/>
          </p:nvSpPr>
          <p:spPr>
            <a:xfrm>
              <a:off x="1974574" y="2199860"/>
              <a:ext cx="1086678" cy="30480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06380" y="3866479"/>
              <a:ext cx="1086678" cy="30480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7913" y="4196867"/>
              <a:ext cx="450574" cy="436911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89744" y="4196867"/>
              <a:ext cx="152400" cy="436911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1415542">
              <a:off x="2465897" y="3071533"/>
              <a:ext cx="1190708" cy="22428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V="1">
              <a:off x="3242144" y="3808871"/>
              <a:ext cx="1131073" cy="259546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25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Today's very believable GWAS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02030" y="1843378"/>
            <a:ext cx="4590387" cy="1403405"/>
            <a:chOff x="1002030" y="1843378"/>
            <a:chExt cx="6858000" cy="20927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030" y="2081918"/>
              <a:ext cx="6667500" cy="1854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30" y="1843378"/>
              <a:ext cx="6858000" cy="12954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41527" b="38400"/>
          <a:stretch/>
        </p:blipFill>
        <p:spPr>
          <a:xfrm>
            <a:off x="4297602" y="4291936"/>
            <a:ext cx="3202809" cy="1589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58473"/>
          <a:stretch/>
        </p:blipFill>
        <p:spPr>
          <a:xfrm>
            <a:off x="874519" y="3246783"/>
            <a:ext cx="2930370" cy="3007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61180"/>
          <a:stretch/>
        </p:blipFill>
        <p:spPr>
          <a:xfrm>
            <a:off x="7952871" y="3081433"/>
            <a:ext cx="3202809" cy="30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loadings from 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97" y="1737360"/>
            <a:ext cx="6834789" cy="4443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8" y="1737360"/>
            <a:ext cx="5779559" cy="42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of the coolest papers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13" y="491282"/>
            <a:ext cx="3886914" cy="124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" y="1737360"/>
            <a:ext cx="6723529" cy="4394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213" y="2424627"/>
            <a:ext cx="3793714" cy="3551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1941" y="5947586"/>
            <a:ext cx="45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PC1 accounts of 0.3% of the variation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67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Ancient DNA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443" y="41551"/>
            <a:ext cx="5448557" cy="1940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593" y="2227462"/>
            <a:ext cx="2408407" cy="3486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636" y="2402539"/>
            <a:ext cx="9684357" cy="31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Honeybee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Honeybees show </a:t>
            </a:r>
            <a:r>
              <a:rPr lang="en-US" i="1" dirty="0" smtClean="0"/>
              <a:t>division of labor</a:t>
            </a:r>
            <a:r>
              <a:rPr lang="en-US" dirty="0" smtClean="0"/>
              <a:t> (common in social insects)</a:t>
            </a:r>
          </a:p>
          <a:p>
            <a:pPr lvl="1"/>
            <a:r>
              <a:rPr lang="en-US" dirty="0" smtClean="0"/>
              <a:t>Young worker bees care for broods ("nursing") and transition to foraging at 2-3 weeks </a:t>
            </a:r>
            <a:endParaRPr lang="en-US" dirty="0"/>
          </a:p>
          <a:p>
            <a:pPr lvl="1"/>
            <a:r>
              <a:rPr lang="en-US" dirty="0" smtClean="0"/>
              <a:t>Change is hormonally determined</a:t>
            </a:r>
          </a:p>
          <a:p>
            <a:r>
              <a:rPr lang="en-US" dirty="0" smtClean="0"/>
              <a:t>Studied 72 bees with 108 microarrays = </a:t>
            </a:r>
            <a:r>
              <a:rPr lang="en-US" b="1" dirty="0" smtClean="0"/>
              <a:t>high dimensional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4216003"/>
            <a:ext cx="6664884" cy="19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gene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88" y="2762580"/>
            <a:ext cx="3175374" cy="2092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4" y="2225792"/>
            <a:ext cx="7663015" cy="357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27341" y="2762580"/>
            <a:ext cx="13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early forager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27341" y="3049631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 forager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</a:t>
            </a:r>
            <a:r>
              <a:rPr lang="en-US" smtClean="0"/>
              <a:t>love social insects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81" y="196110"/>
            <a:ext cx="43307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44" y="3134209"/>
            <a:ext cx="6764020" cy="305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034" y="1974101"/>
            <a:ext cx="2626659" cy="116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5" y="2278904"/>
            <a:ext cx="3793789" cy="38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8" y="2829063"/>
            <a:ext cx="10058400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579" y="4770506"/>
            <a:ext cx="927100" cy="105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887270"/>
            <a:ext cx="824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well we can tell species apart depends on plotting strategy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41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iris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1940337"/>
            <a:ext cx="11293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select(-Species) %&gt;%     ### Remove any non-numeric columns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scale() %&gt;%              ### Scale the data (columns in same units)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prcomp() -&gt; iris.pca     ### Run the PCA with prcomp()</a:t>
            </a: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output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958" y="1737360"/>
            <a:ext cx="11489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 Rotation matrix: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Loadings are the percent of variance explained by the variable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iris.pca$rotation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            PC1         PC2        PC3        PC4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Sepal.Length  0.5210659 -0.37741762  0.7195664  0.2612863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Sepal.Width  -0.2693474 -0.92329566 -0.2443818 -0.1235096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Petal.Length  0.5804131 -0.02449161 -0.1421264 -0.8014492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Petal.Width   0.5648565 -0.06694199 -0.6342727  0.5235971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958" y="4296112"/>
            <a:ext cx="6435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Sepal.Length</a:t>
            </a:r>
            <a:r>
              <a:rPr lang="en-US" dirty="0" smtClean="0"/>
              <a:t>, </a:t>
            </a:r>
            <a:r>
              <a:rPr lang="en-US" dirty="0" err="1" smtClean="0"/>
              <a:t>Petal.Length</a:t>
            </a:r>
            <a:r>
              <a:rPr lang="en-US" dirty="0" smtClean="0"/>
              <a:t>, and </a:t>
            </a:r>
            <a:r>
              <a:rPr lang="en-US" dirty="0" err="1" smtClean="0"/>
              <a:t>Petal.Width</a:t>
            </a:r>
            <a:r>
              <a:rPr lang="en-US" dirty="0" smtClean="0"/>
              <a:t> load positively on PC1.</a:t>
            </a:r>
          </a:p>
          <a:p>
            <a:r>
              <a:rPr lang="en-US" dirty="0" err="1" smtClean="0"/>
              <a:t>Sepal.Width</a:t>
            </a:r>
            <a:r>
              <a:rPr lang="en-US" dirty="0" smtClean="0"/>
              <a:t> shows a weaker negative loading on PC1.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958" y="5259844"/>
            <a:ext cx="6769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is dominated by </a:t>
            </a:r>
            <a:r>
              <a:rPr lang="en-US" dirty="0" err="1" smtClean="0"/>
              <a:t>Sepal.Width</a:t>
            </a:r>
            <a:r>
              <a:rPr lang="en-US" dirty="0" smtClean="0"/>
              <a:t>, which loads strongly and negatively.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63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output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8497" y="1989151"/>
            <a:ext cx="112935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The actual principal components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head(iris.pca$x)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PC1        PC2         PC3          PC4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[1,] -2.257141 -0.4784238  0.12727962  0.024087508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[2,] -2.074013  0.6718827  0.23382552  0.102662845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[3,] -2.356335  0.3407664 -0.04405390  0.028282305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[4,] -2.291707  0.5953999 -0.09098530 -0.065735340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[5,] -2.381863 -0.6446757 -0.01568565 -0.035802870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[6,] -2.068701 -1.4842053 -0.02687825  0.006586116</a:t>
            </a: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output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97" y="1989151"/>
            <a:ext cx="11293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Standard deviation of components is represents the percent of variation each component explains,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ish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tr-TR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>
                <a:latin typeface="Monaco" charset="0"/>
                <a:ea typeface="Monaco" charset="0"/>
                <a:cs typeface="Monaco" charset="0"/>
              </a:rPr>
              <a:t>[1] 1.7083611 0.9560494 0.3830886 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0.1439265</a:t>
            </a:r>
          </a:p>
          <a:p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endParaRPr lang="tr-TR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Compute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variance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explained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)^2 / (sum(iris.pca$sdev^2))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0.729624454 0.228507618 0.036689219 0.005178709</a:t>
            </a:r>
          </a:p>
          <a:p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496" y="5195597"/>
            <a:ext cx="959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PC1 explains ~73% of variance in the data. </a:t>
            </a:r>
            <a:r>
              <a:rPr lang="en-US" b="1" dirty="0" smtClean="0"/>
              <a:t>By definition, PC1 explains the most variation </a:t>
            </a:r>
            <a:r>
              <a:rPr lang="en-US" dirty="0" smtClean="0"/>
              <a:t>(and so on)</a:t>
            </a:r>
          </a:p>
          <a:p>
            <a:r>
              <a:rPr lang="en-US" dirty="0" smtClean="0"/>
              <a:t>PC2 explains ~ 23% of variance in the data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2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7825</TotalTime>
  <Words>1123</Words>
  <Application>Microsoft Macintosh PowerPoint</Application>
  <PresentationFormat>Widescreen</PresentationFormat>
  <Paragraphs>309</Paragraphs>
  <Slides>47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Mangal</vt:lpstr>
      <vt:lpstr>Monaco</vt:lpstr>
      <vt:lpstr>Retrospect</vt:lpstr>
      <vt:lpstr>PCA and clustering</vt:lpstr>
      <vt:lpstr>Exploratory methods for high-dimensional data</vt:lpstr>
      <vt:lpstr>Principal components analysis</vt:lpstr>
      <vt:lpstr>Do it yourself!</vt:lpstr>
      <vt:lpstr>Example: Iris</vt:lpstr>
      <vt:lpstr>PCA on iris</vt:lpstr>
      <vt:lpstr>PCA output</vt:lpstr>
      <vt:lpstr>PCA output</vt:lpstr>
      <vt:lpstr>PCA output</vt:lpstr>
      <vt:lpstr>Visualizing the PCA: PC vs PC</vt:lpstr>
      <vt:lpstr>Visualizing the PCA: PC vs PC</vt:lpstr>
      <vt:lpstr>PC1 vs PC3?</vt:lpstr>
      <vt:lpstr>Visualizing the PCA: Loadings </vt:lpstr>
      <vt:lpstr>Loadings with arrows</vt:lpstr>
      <vt:lpstr>Variation explained</vt:lpstr>
      <vt:lpstr>Variation explained</vt:lpstr>
      <vt:lpstr>Breathe break</vt:lpstr>
      <vt:lpstr>Clustering </vt:lpstr>
      <vt:lpstr>There are too many algorithms and no real answers</vt:lpstr>
      <vt:lpstr>K-means clustering</vt:lpstr>
      <vt:lpstr>K-means algorithm</vt:lpstr>
      <vt:lpstr>Do it yourself here:</vt:lpstr>
      <vt:lpstr>K-means caveats</vt:lpstr>
      <vt:lpstr>Example: iris with K=5</vt:lpstr>
      <vt:lpstr>Example: iris with K=5… and broom!</vt:lpstr>
      <vt:lpstr>tidy() shows per-cluster information</vt:lpstr>
      <vt:lpstr>Visualize the clustering</vt:lpstr>
      <vt:lpstr>Was K=5 reasonable?</vt:lpstr>
      <vt:lpstr>Choosing K with broom</vt:lpstr>
      <vt:lpstr>Choosing K with broom</vt:lpstr>
      <vt:lpstr>Hierarchical clustering</vt:lpstr>
      <vt:lpstr>Approach</vt:lpstr>
      <vt:lpstr>Example output</vt:lpstr>
      <vt:lpstr>You will see this figure in every –omics paper you read</vt:lpstr>
      <vt:lpstr>What does the real world have to say?</vt:lpstr>
      <vt:lpstr>PowerPoint Presentation</vt:lpstr>
      <vt:lpstr>ENCODE battles</vt:lpstr>
      <vt:lpstr>Original findings: Clusters by species</vt:lpstr>
      <vt:lpstr>Confounding study design means results dominated by batch effects</vt:lpstr>
      <vt:lpstr>Accounting for batch effects changes the story</vt:lpstr>
      <vt:lpstr>Today's very believable GWAS </vt:lpstr>
      <vt:lpstr>PCA loadings from GWAS</vt:lpstr>
      <vt:lpstr>One of the coolest papers</vt:lpstr>
      <vt:lpstr>Ancient DNA</vt:lpstr>
      <vt:lpstr>Honeybee gene expression</vt:lpstr>
      <vt:lpstr>PCA on gene expression</vt:lpstr>
      <vt:lpstr>People love social insects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1986</cp:revision>
  <cp:lastPrinted>2017-11-14T19:23:52Z</cp:lastPrinted>
  <dcterms:created xsi:type="dcterms:W3CDTF">2017-10-05T14:12:26Z</dcterms:created>
  <dcterms:modified xsi:type="dcterms:W3CDTF">2017-11-14T19:25:39Z</dcterms:modified>
</cp:coreProperties>
</file>